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4" r:id="rId2"/>
    <p:sldId id="276" r:id="rId3"/>
    <p:sldId id="283" r:id="rId4"/>
    <p:sldId id="268" r:id="rId5"/>
    <p:sldId id="282" r:id="rId6"/>
    <p:sldId id="286" r:id="rId7"/>
    <p:sldId id="289" r:id="rId8"/>
    <p:sldId id="285" r:id="rId9"/>
    <p:sldId id="280" r:id="rId10"/>
    <p:sldId id="287" r:id="rId11"/>
    <p:sldId id="270" r:id="rId12"/>
    <p:sldId id="290" r:id="rId13"/>
    <p:sldId id="279" r:id="rId14"/>
    <p:sldId id="291" r:id="rId15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92" autoAdjust="0"/>
  </p:normalViewPr>
  <p:slideViewPr>
    <p:cSldViewPr showGuides="1">
      <p:cViewPr varScale="1">
        <p:scale>
          <a:sx n="62" d="100"/>
          <a:sy n="62" d="100"/>
        </p:scale>
        <p:origin x="832" y="2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7D14C5-CED9-4CFC-B338-DFB0C8090B9F}">
      <dgm:prSet phldrT="[Text]"/>
      <dgm:spPr/>
      <dgm:t>
        <a:bodyPr/>
        <a:lstStyle/>
        <a:p>
          <a:r>
            <a:rPr lang="en-US" dirty="0"/>
            <a:t>Awareness</a:t>
          </a:r>
        </a:p>
      </dgm:t>
      <dgm:extLst>
        <a:ext uri="{E40237B7-FDA0-4F09-8148-C483321AD2D9}">
          <dgm14:cNvPr xmlns:dgm14="http://schemas.microsoft.com/office/drawing/2010/diagram" id="0" name="" descr="Vertical bullet list showing 3 groups arranged one below the other and bullet points are present under each group."/>
        </a:ext>
      </dgm:extLst>
    </dgm:pt>
    <dgm:pt modelId="{92DFCBC7-BC14-4697-8ECD-BF0D5B1EDA3B}" type="parTrans" cxnId="{7D461F02-AB37-447A-AC6B-D31C4D2EC6A9}">
      <dgm:prSet/>
      <dgm:spPr/>
      <dgm:t>
        <a:bodyPr/>
        <a:lstStyle/>
        <a:p>
          <a:endParaRPr lang="en-US"/>
        </a:p>
      </dgm:t>
    </dgm:pt>
    <dgm:pt modelId="{87E3C0DB-7BEE-424E-8E11-B838D238D595}" type="sibTrans" cxnId="{7D461F02-AB37-447A-AC6B-D31C4D2EC6A9}">
      <dgm:prSet/>
      <dgm:spPr/>
      <dgm:t>
        <a:bodyPr/>
        <a:lstStyle/>
        <a:p>
          <a:endParaRPr lang="en-US"/>
        </a:p>
      </dgm:t>
    </dgm:pt>
    <dgm:pt modelId="{C111C18A-FD96-4E63-821A-54D70D8DC65F}">
      <dgm:prSet phldrT="[Text]"/>
      <dgm:spPr/>
      <dgm:t>
        <a:bodyPr/>
        <a:lstStyle/>
        <a:p>
          <a:r>
            <a:rPr lang="en-US" dirty="0"/>
            <a:t>Website visits</a:t>
          </a:r>
        </a:p>
      </dgm:t>
    </dgm:pt>
    <dgm:pt modelId="{83BE74EF-FAB4-45A2-BBED-7CD5259AB210}" type="parTrans" cxnId="{FFD8B471-C98F-4DB5-8DE3-2AB7E896ADD5}">
      <dgm:prSet/>
      <dgm:spPr/>
      <dgm:t>
        <a:bodyPr/>
        <a:lstStyle/>
        <a:p>
          <a:endParaRPr lang="en-US"/>
        </a:p>
      </dgm:t>
    </dgm:pt>
    <dgm:pt modelId="{B4F34DE2-2DAE-4F88-8C78-BD8892EBF4FF}" type="sibTrans" cxnId="{FFD8B471-C98F-4DB5-8DE3-2AB7E896ADD5}">
      <dgm:prSet/>
      <dgm:spPr/>
      <dgm:t>
        <a:bodyPr/>
        <a:lstStyle/>
        <a:p>
          <a:endParaRPr lang="en-US"/>
        </a:p>
      </dgm:t>
    </dgm:pt>
    <dgm:pt modelId="{3C67E77D-62FA-499D-B5E6-E79A091C5267}">
      <dgm:prSet phldrT="[Text]"/>
      <dgm:spPr/>
      <dgm:t>
        <a:bodyPr/>
        <a:lstStyle/>
        <a:p>
          <a:r>
            <a:rPr lang="en-US" dirty="0"/>
            <a:t>Interest</a:t>
          </a:r>
        </a:p>
      </dgm:t>
      <dgm:extLst>
        <a:ext uri="{E40237B7-FDA0-4F09-8148-C483321AD2D9}">
          <dgm14:cNvPr xmlns:dgm14="http://schemas.microsoft.com/office/drawing/2010/diagram" id="0" name="" descr="Vertical bullet list showing 3 groups arranged one below the other and bullet points are present under each group."/>
        </a:ext>
      </dgm:extLst>
    </dgm:pt>
    <dgm:pt modelId="{5337D229-E330-4525-B0FA-14EC5A80604A}" type="parTrans" cxnId="{32AA6160-4426-4C4D-93AE-E2F474E37AD9}">
      <dgm:prSet/>
      <dgm:spPr/>
      <dgm:t>
        <a:bodyPr/>
        <a:lstStyle/>
        <a:p>
          <a:endParaRPr lang="en-US"/>
        </a:p>
      </dgm:t>
    </dgm:pt>
    <dgm:pt modelId="{C056AC5D-B04E-4376-A1CB-3EAB7BE5AF5B}" type="sibTrans" cxnId="{32AA6160-4426-4C4D-93AE-E2F474E37AD9}">
      <dgm:prSet/>
      <dgm:spPr/>
      <dgm:t>
        <a:bodyPr/>
        <a:lstStyle/>
        <a:p>
          <a:endParaRPr lang="en-US"/>
        </a:p>
      </dgm:t>
    </dgm:pt>
    <dgm:pt modelId="{D6510970-8F9C-4B45-A0F3-6ACB9AA76D40}">
      <dgm:prSet phldrT="[Text]"/>
      <dgm:spPr/>
      <dgm:t>
        <a:bodyPr/>
        <a:lstStyle/>
        <a:p>
          <a:r>
            <a:rPr lang="en-US" dirty="0"/>
            <a:t>Email list sign up</a:t>
          </a:r>
        </a:p>
      </dgm:t>
    </dgm:pt>
    <dgm:pt modelId="{7A9FC291-2B6A-4475-8B09-917F9F09E3AB}" type="parTrans" cxnId="{C6E7222A-5F84-456A-9806-D51868FAF8A9}">
      <dgm:prSet/>
      <dgm:spPr/>
      <dgm:t>
        <a:bodyPr/>
        <a:lstStyle/>
        <a:p>
          <a:endParaRPr lang="en-US"/>
        </a:p>
      </dgm:t>
    </dgm:pt>
    <dgm:pt modelId="{4B87F32C-3630-48F2-9114-4262C0BEEA9E}" type="sibTrans" cxnId="{C6E7222A-5F84-456A-9806-D51868FAF8A9}">
      <dgm:prSet/>
      <dgm:spPr/>
      <dgm:t>
        <a:bodyPr/>
        <a:lstStyle/>
        <a:p>
          <a:endParaRPr lang="en-US"/>
        </a:p>
      </dgm:t>
    </dgm:pt>
    <dgm:pt modelId="{FE0A3CAE-D039-42F2-AF12-1E6F6793A633}">
      <dgm:prSet phldrT="[Text]"/>
      <dgm:spPr/>
      <dgm:t>
        <a:bodyPr/>
        <a:lstStyle/>
        <a:p>
          <a:r>
            <a:rPr lang="en-US" dirty="0"/>
            <a:t>Email open and click rate</a:t>
          </a:r>
        </a:p>
      </dgm:t>
    </dgm:pt>
    <dgm:pt modelId="{7E2ED2D1-AFF4-4DED-BB53-30A310825CE2}" type="parTrans" cxnId="{A6FB3C49-AB75-4315-BB6B-886AA454F16F}">
      <dgm:prSet/>
      <dgm:spPr/>
      <dgm:t>
        <a:bodyPr/>
        <a:lstStyle/>
        <a:p>
          <a:endParaRPr lang="en-US"/>
        </a:p>
      </dgm:t>
    </dgm:pt>
    <dgm:pt modelId="{417BDEF2-191B-4000-BDE8-D3D22A51FCF3}" type="sibTrans" cxnId="{A6FB3C49-AB75-4315-BB6B-886AA454F16F}">
      <dgm:prSet/>
      <dgm:spPr/>
      <dgm:t>
        <a:bodyPr/>
        <a:lstStyle/>
        <a:p>
          <a:endParaRPr lang="en-US"/>
        </a:p>
      </dgm:t>
    </dgm:pt>
    <dgm:pt modelId="{1BA37C39-99E9-45B5-B397-A720CB05C6C2}">
      <dgm:prSet phldrT="[Text]"/>
      <dgm:spPr/>
      <dgm:t>
        <a:bodyPr/>
        <a:lstStyle/>
        <a:p>
          <a:r>
            <a:rPr lang="en-US" dirty="0"/>
            <a:t>Impressions</a:t>
          </a:r>
        </a:p>
      </dgm:t>
    </dgm:pt>
    <dgm:pt modelId="{6D9E7D74-569E-4C5A-A938-7986FAEB2C73}" type="parTrans" cxnId="{BEA07AA1-B820-4FCE-86C2-219C49627B5F}">
      <dgm:prSet/>
      <dgm:spPr/>
      <dgm:t>
        <a:bodyPr/>
        <a:lstStyle/>
        <a:p>
          <a:endParaRPr lang="en-US"/>
        </a:p>
      </dgm:t>
    </dgm:pt>
    <dgm:pt modelId="{0D22C1D2-B733-4E63-983F-D05089874A02}" type="sibTrans" cxnId="{BEA07AA1-B820-4FCE-86C2-219C49627B5F}">
      <dgm:prSet/>
      <dgm:spPr/>
      <dgm:t>
        <a:bodyPr/>
        <a:lstStyle/>
        <a:p>
          <a:endParaRPr lang="en-US"/>
        </a:p>
      </dgm:t>
    </dgm:pt>
    <dgm:pt modelId="{C9991F9E-0CED-491E-9B71-7354FAE02029}">
      <dgm:prSet phldrT="[Text]"/>
      <dgm:spPr/>
      <dgm:t>
        <a:bodyPr/>
        <a:lstStyle/>
        <a:p>
          <a:r>
            <a:rPr lang="en-US" dirty="0"/>
            <a:t>Mentions</a:t>
          </a:r>
        </a:p>
      </dgm:t>
    </dgm:pt>
    <dgm:pt modelId="{FA13D919-19A8-4B6B-8A88-667A7FF2F6E2}" type="parTrans" cxnId="{386D601D-398D-4EA0-8547-98167C243DEC}">
      <dgm:prSet/>
      <dgm:spPr/>
      <dgm:t>
        <a:bodyPr/>
        <a:lstStyle/>
        <a:p>
          <a:endParaRPr lang="en-US"/>
        </a:p>
      </dgm:t>
    </dgm:pt>
    <dgm:pt modelId="{492574D8-0EB7-41ED-9369-023146A60C56}" type="sibTrans" cxnId="{386D601D-398D-4EA0-8547-98167C243DEC}">
      <dgm:prSet/>
      <dgm:spPr/>
      <dgm:t>
        <a:bodyPr/>
        <a:lstStyle/>
        <a:p>
          <a:endParaRPr lang="en-US"/>
        </a:p>
      </dgm:t>
    </dgm:pt>
    <dgm:pt modelId="{0B06FB37-C2D2-4D79-BBB4-203A966BB249}">
      <dgm:prSet phldrT="[Text]"/>
      <dgm:spPr/>
      <dgm:t>
        <a:bodyPr/>
        <a:lstStyle/>
        <a:p>
          <a:r>
            <a:rPr lang="en-US" dirty="0"/>
            <a:t>Social media engagement</a:t>
          </a:r>
        </a:p>
      </dgm:t>
    </dgm:pt>
    <dgm:pt modelId="{A0602972-F7A0-4938-A809-6D013D392FFC}" type="parTrans" cxnId="{73050F8B-7E7A-4623-9CD4-3DCD580AC04A}">
      <dgm:prSet/>
      <dgm:spPr/>
      <dgm:t>
        <a:bodyPr/>
        <a:lstStyle/>
        <a:p>
          <a:endParaRPr lang="en-US"/>
        </a:p>
      </dgm:t>
    </dgm:pt>
    <dgm:pt modelId="{A393EB9D-8985-4AD5-97BB-BA2D0A46D285}" type="sibTrans" cxnId="{73050F8B-7E7A-4623-9CD4-3DCD580AC04A}">
      <dgm:prSet/>
      <dgm:spPr/>
      <dgm:t>
        <a:bodyPr/>
        <a:lstStyle/>
        <a:p>
          <a:endParaRPr lang="en-US"/>
        </a:p>
      </dgm:t>
    </dgm:pt>
    <dgm:pt modelId="{30E8A0D7-5FE3-43DE-A270-E208EDC213E8}">
      <dgm:prSet phldrT="[Text]"/>
      <dgm:spPr/>
      <dgm:t>
        <a:bodyPr/>
        <a:lstStyle/>
        <a:p>
          <a:r>
            <a:rPr lang="en-US" dirty="0"/>
            <a:t>Social Shares</a:t>
          </a:r>
        </a:p>
      </dgm:t>
    </dgm:pt>
    <dgm:pt modelId="{9F928176-00E1-4EF8-8E74-AF8CAE9F82AD}" type="parTrans" cxnId="{DC33D0E3-969F-4D0F-BC4B-F5023DEEE827}">
      <dgm:prSet/>
      <dgm:spPr/>
      <dgm:t>
        <a:bodyPr/>
        <a:lstStyle/>
        <a:p>
          <a:endParaRPr lang="en-US"/>
        </a:p>
      </dgm:t>
    </dgm:pt>
    <dgm:pt modelId="{82F44ABB-E4FE-4BC8-9EDD-E0C757470C22}" type="sibTrans" cxnId="{DC33D0E3-969F-4D0F-BC4B-F5023DEEE827}">
      <dgm:prSet/>
      <dgm:spPr/>
      <dgm:t>
        <a:bodyPr/>
        <a:lstStyle/>
        <a:p>
          <a:endParaRPr lang="en-US"/>
        </a:p>
      </dgm:t>
    </dgm:pt>
    <dgm:pt modelId="{AE3BD343-A18F-4D8E-9BF8-48F42D269B21}">
      <dgm:prSet phldrT="[Text]"/>
      <dgm:spPr/>
      <dgm:t>
        <a:bodyPr/>
        <a:lstStyle/>
        <a:p>
          <a:r>
            <a:rPr lang="en-US" dirty="0"/>
            <a:t>Bought</a:t>
          </a:r>
        </a:p>
      </dgm:t>
    </dgm:pt>
    <dgm:pt modelId="{67826142-7CA7-4A0C-867E-0E8A6C7D8197}" type="parTrans" cxnId="{59FF298A-3007-462B-BF21-5E57D7152718}">
      <dgm:prSet/>
      <dgm:spPr/>
      <dgm:t>
        <a:bodyPr/>
        <a:lstStyle/>
        <a:p>
          <a:endParaRPr lang="en-US"/>
        </a:p>
      </dgm:t>
    </dgm:pt>
    <dgm:pt modelId="{78743DBF-010C-43AA-88FA-BCD797C7735B}" type="sibTrans" cxnId="{59FF298A-3007-462B-BF21-5E57D7152718}">
      <dgm:prSet/>
      <dgm:spPr/>
      <dgm:t>
        <a:bodyPr/>
        <a:lstStyle/>
        <a:p>
          <a:endParaRPr lang="en-US"/>
        </a:p>
      </dgm:t>
    </dgm:pt>
    <dgm:pt modelId="{9139D619-7361-47F9-A26C-58B4866CFAB0}">
      <dgm:prSet phldrT="[Text]"/>
      <dgm:spPr/>
      <dgm:t>
        <a:bodyPr/>
        <a:lstStyle/>
        <a:p>
          <a:r>
            <a:rPr lang="en-US" dirty="0"/>
            <a:t>Engaged</a:t>
          </a:r>
        </a:p>
      </dgm:t>
    </dgm:pt>
    <dgm:pt modelId="{FA8AB5FF-1C3B-42C4-9E36-96B23B8067EA}" type="parTrans" cxnId="{E9F80F7D-34E6-432C-858B-E29755458C7F}">
      <dgm:prSet/>
      <dgm:spPr/>
      <dgm:t>
        <a:bodyPr/>
        <a:lstStyle/>
        <a:p>
          <a:endParaRPr lang="en-US"/>
        </a:p>
      </dgm:t>
    </dgm:pt>
    <dgm:pt modelId="{18998E6B-FB00-4C72-89C1-E2386ED501E6}" type="sibTrans" cxnId="{E9F80F7D-34E6-432C-858B-E29755458C7F}">
      <dgm:prSet/>
      <dgm:spPr/>
      <dgm:t>
        <a:bodyPr/>
        <a:lstStyle/>
        <a:p>
          <a:endParaRPr lang="en-US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</dgm:pt>
    <dgm:pt modelId="{A9DD881E-A532-414B-870C-8ADE2076F78C}" type="pres">
      <dgm:prSet presAssocID="{477D14C5-CED9-4CFC-B338-DFB0C8090B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D5F6E02-AD43-4E7A-935B-DDF5D6C74800}" type="pres">
      <dgm:prSet presAssocID="{477D14C5-CED9-4CFC-B338-DFB0C8090B9F}" presName="childText" presStyleLbl="revTx" presStyleIdx="0" presStyleCnt="3">
        <dgm:presLayoutVars>
          <dgm:bulletEnabled val="1"/>
        </dgm:presLayoutVars>
      </dgm:prSet>
      <dgm:spPr/>
    </dgm:pt>
    <dgm:pt modelId="{81203336-F3DE-4B3A-BCF4-0F68C23AC2BB}" type="pres">
      <dgm:prSet presAssocID="{3C67E77D-62FA-499D-B5E6-E79A091C526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82956A5-ADC8-4959-B856-589B9D9B9635}" type="pres">
      <dgm:prSet presAssocID="{3C67E77D-62FA-499D-B5E6-E79A091C5267}" presName="childText" presStyleLbl="revTx" presStyleIdx="1" presStyleCnt="3">
        <dgm:presLayoutVars>
          <dgm:bulletEnabled val="1"/>
        </dgm:presLayoutVars>
      </dgm:prSet>
      <dgm:spPr/>
    </dgm:pt>
    <dgm:pt modelId="{7F21BB44-AA10-48BB-B132-3B91B33FAC32}" type="pres">
      <dgm:prSet presAssocID="{9139D619-7361-47F9-A26C-58B4866CFAB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151313D-378B-480E-801A-93DC3DC844EC}" type="pres">
      <dgm:prSet presAssocID="{9139D619-7361-47F9-A26C-58B4866CFAB0}" presName="childText" presStyleLbl="revTx" presStyleIdx="2" presStyleCnt="3">
        <dgm:presLayoutVars>
          <dgm:bulletEnabled val="1"/>
        </dgm:presLayoutVars>
      </dgm:prSet>
      <dgm:spPr/>
    </dgm:pt>
    <dgm:pt modelId="{6548F703-80A7-4DF7-8FD5-AA15FFF4B306}" type="pres">
      <dgm:prSet presAssocID="{AE3BD343-A18F-4D8E-9BF8-48F42D269B2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F482D513-E120-443B-9386-1616D6E0CCE3}" type="presOf" srcId="{9139D619-7361-47F9-A26C-58B4866CFAB0}" destId="{7F21BB44-AA10-48BB-B132-3B91B33FAC32}" srcOrd="0" destOrd="0" presId="urn:microsoft.com/office/officeart/2005/8/layout/vList2"/>
    <dgm:cxn modelId="{386D601D-398D-4EA0-8547-98167C243DEC}" srcId="{477D14C5-CED9-4CFC-B338-DFB0C8090B9F}" destId="{C9991F9E-0CED-491E-9B71-7354FAE02029}" srcOrd="2" destOrd="0" parTransId="{FA13D919-19A8-4B6B-8A88-667A7FF2F6E2}" sibTransId="{492574D8-0EB7-41ED-9369-023146A60C56}"/>
    <dgm:cxn modelId="{C6E7222A-5F84-456A-9806-D51868FAF8A9}" srcId="{3C67E77D-62FA-499D-B5E6-E79A091C5267}" destId="{D6510970-8F9C-4B45-A0F3-6ACB9AA76D40}" srcOrd="0" destOrd="0" parTransId="{7A9FC291-2B6A-4475-8B09-917F9F09E3AB}" sibTransId="{4B87F32C-3630-48F2-9114-4262C0BEEA9E}"/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A6FB3C49-AB75-4315-BB6B-886AA454F16F}" srcId="{9139D619-7361-47F9-A26C-58B4866CFAB0}" destId="{FE0A3CAE-D039-42F2-AF12-1E6F6793A633}" srcOrd="0" destOrd="0" parTransId="{7E2ED2D1-AFF4-4DED-BB53-30A310825CE2}" sibTransId="{417BDEF2-191B-4000-BDE8-D3D22A51FCF3}"/>
    <dgm:cxn modelId="{5BDE416F-F97E-4F73-BE1A-C12EA4F60682}" type="presOf" srcId="{90119837-5B71-4D44-BB01-DB0B084933C8}" destId="{ED5DCCC5-BCA8-4491-AA37-BAF153ECA184}" srcOrd="0" destOrd="0" presId="urn:microsoft.com/office/officeart/2005/8/layout/vList2"/>
    <dgm:cxn modelId="{D4F54E71-5025-4049-89C8-E27D36E397C5}" type="presOf" srcId="{AE3BD343-A18F-4D8E-9BF8-48F42D269B21}" destId="{6548F703-80A7-4DF7-8FD5-AA15FFF4B306}" srcOrd="0" destOrd="0" presId="urn:microsoft.com/office/officeart/2005/8/layout/vList2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DFDF7174-562E-4BBD-A00A-7C59E5C689AE}" type="presOf" srcId="{FE0A3CAE-D039-42F2-AF12-1E6F6793A633}" destId="{E151313D-378B-480E-801A-93DC3DC844EC}" srcOrd="0" destOrd="0" presId="urn:microsoft.com/office/officeart/2005/8/layout/vList2"/>
    <dgm:cxn modelId="{E9F80F7D-34E6-432C-858B-E29755458C7F}" srcId="{90119837-5B71-4D44-BB01-DB0B084933C8}" destId="{9139D619-7361-47F9-A26C-58B4866CFAB0}" srcOrd="2" destOrd="0" parTransId="{FA8AB5FF-1C3B-42C4-9E36-96B23B8067EA}" sibTransId="{18998E6B-FB00-4C72-89C1-E2386ED501E6}"/>
    <dgm:cxn modelId="{59FF298A-3007-462B-BF21-5E57D7152718}" srcId="{90119837-5B71-4D44-BB01-DB0B084933C8}" destId="{AE3BD343-A18F-4D8E-9BF8-48F42D269B21}" srcOrd="3" destOrd="0" parTransId="{67826142-7CA7-4A0C-867E-0E8A6C7D8197}" sibTransId="{78743DBF-010C-43AA-88FA-BCD797C7735B}"/>
    <dgm:cxn modelId="{73050F8B-7E7A-4623-9CD4-3DCD580AC04A}" srcId="{3C67E77D-62FA-499D-B5E6-E79A091C5267}" destId="{0B06FB37-C2D2-4D79-BBB4-203A966BB249}" srcOrd="1" destOrd="0" parTransId="{A0602972-F7A0-4938-A809-6D013D392FFC}" sibTransId="{A393EB9D-8985-4AD5-97BB-BA2D0A46D285}"/>
    <dgm:cxn modelId="{594ECC8D-94FA-41B7-9F5F-6B7A67E36EF5}" type="presOf" srcId="{C111C18A-FD96-4E63-821A-54D70D8DC65F}" destId="{CD5F6E02-AD43-4E7A-935B-DDF5D6C74800}" srcOrd="0" destOrd="0" presId="urn:microsoft.com/office/officeart/2005/8/layout/vList2"/>
    <dgm:cxn modelId="{2A784791-DBD9-4B5E-91B8-40BB0875EF58}" type="presOf" srcId="{30E8A0D7-5FE3-43DE-A270-E208EDC213E8}" destId="{E151313D-378B-480E-801A-93DC3DC844EC}" srcOrd="0" destOrd="1" presId="urn:microsoft.com/office/officeart/2005/8/layout/vList2"/>
    <dgm:cxn modelId="{8D0A4494-246A-45A7-AB6A-CDBC9E33ECD3}" type="presOf" srcId="{477D14C5-CED9-4CFC-B338-DFB0C8090B9F}" destId="{A9DD881E-A532-414B-870C-8ADE2076F78C}" srcOrd="0" destOrd="0" presId="urn:microsoft.com/office/officeart/2005/8/layout/vList2"/>
    <dgm:cxn modelId="{A187CF9C-BE84-4CAF-8A9E-48FF07E8FF6D}" type="presOf" srcId="{C9991F9E-0CED-491E-9B71-7354FAE02029}" destId="{CD5F6E02-AD43-4E7A-935B-DDF5D6C74800}" srcOrd="0" destOrd="2" presId="urn:microsoft.com/office/officeart/2005/8/layout/vList2"/>
    <dgm:cxn modelId="{BEA07AA1-B820-4FCE-86C2-219C49627B5F}" srcId="{477D14C5-CED9-4CFC-B338-DFB0C8090B9F}" destId="{1BA37C39-99E9-45B5-B397-A720CB05C6C2}" srcOrd="1" destOrd="0" parTransId="{6D9E7D74-569E-4C5A-A938-7986FAEB2C73}" sibTransId="{0D22C1D2-B733-4E63-983F-D05089874A02}"/>
    <dgm:cxn modelId="{46D70DBD-7892-4130-AF73-0B9B20376885}" type="presOf" srcId="{1BA37C39-99E9-45B5-B397-A720CB05C6C2}" destId="{CD5F6E02-AD43-4E7A-935B-DDF5D6C74800}" srcOrd="0" destOrd="1" presId="urn:microsoft.com/office/officeart/2005/8/layout/vList2"/>
    <dgm:cxn modelId="{96956FBE-70C8-4F89-BD0B-33093C0F439D}" type="presOf" srcId="{3C67E77D-62FA-499D-B5E6-E79A091C5267}" destId="{81203336-F3DE-4B3A-BCF4-0F68C23AC2BB}" srcOrd="0" destOrd="0" presId="urn:microsoft.com/office/officeart/2005/8/layout/vList2"/>
    <dgm:cxn modelId="{DC33D0E3-969F-4D0F-BC4B-F5023DEEE827}" srcId="{9139D619-7361-47F9-A26C-58B4866CFAB0}" destId="{30E8A0D7-5FE3-43DE-A270-E208EDC213E8}" srcOrd="1" destOrd="0" parTransId="{9F928176-00E1-4EF8-8E74-AF8CAE9F82AD}" sibTransId="{82F44ABB-E4FE-4BC8-9EDD-E0C757470C22}"/>
    <dgm:cxn modelId="{7BDB5CF1-22CD-4975-89DD-0BE28BCBFE3F}" type="presOf" srcId="{0B06FB37-C2D2-4D79-BBB4-203A966BB249}" destId="{782956A5-ADC8-4959-B856-589B9D9B9635}" srcOrd="0" destOrd="1" presId="urn:microsoft.com/office/officeart/2005/8/layout/vList2"/>
    <dgm:cxn modelId="{A55A44F5-7713-43BE-A80C-9D7C49E6D5AD}" type="presOf" srcId="{D6510970-8F9C-4B45-A0F3-6ACB9AA76D40}" destId="{782956A5-ADC8-4959-B856-589B9D9B9635}" srcOrd="0" destOrd="0" presId="urn:microsoft.com/office/officeart/2005/8/layout/vList2"/>
    <dgm:cxn modelId="{0910C0A3-A67A-496C-8A74-C4E35FED4675}" type="presParOf" srcId="{ED5DCCC5-BCA8-4491-AA37-BAF153ECA184}" destId="{A9DD881E-A532-414B-870C-8ADE2076F78C}" srcOrd="0" destOrd="0" presId="urn:microsoft.com/office/officeart/2005/8/layout/vList2"/>
    <dgm:cxn modelId="{9334B2F5-7FCF-4B1F-B6AA-DB249F4421A1}" type="presParOf" srcId="{ED5DCCC5-BCA8-4491-AA37-BAF153ECA184}" destId="{CD5F6E02-AD43-4E7A-935B-DDF5D6C74800}" srcOrd="1" destOrd="0" presId="urn:microsoft.com/office/officeart/2005/8/layout/vList2"/>
    <dgm:cxn modelId="{4F4F04E9-8CC4-46EA-94F2-D97F126F4DA5}" type="presParOf" srcId="{ED5DCCC5-BCA8-4491-AA37-BAF153ECA184}" destId="{81203336-F3DE-4B3A-BCF4-0F68C23AC2BB}" srcOrd="2" destOrd="0" presId="urn:microsoft.com/office/officeart/2005/8/layout/vList2"/>
    <dgm:cxn modelId="{9E10C16C-1E52-4EC3-8CA1-A7C07C605948}" type="presParOf" srcId="{ED5DCCC5-BCA8-4491-AA37-BAF153ECA184}" destId="{782956A5-ADC8-4959-B856-589B9D9B9635}" srcOrd="3" destOrd="0" presId="urn:microsoft.com/office/officeart/2005/8/layout/vList2"/>
    <dgm:cxn modelId="{09B68536-D72F-408D-8BC3-5A4BDC28ACC9}" type="presParOf" srcId="{ED5DCCC5-BCA8-4491-AA37-BAF153ECA184}" destId="{7F21BB44-AA10-48BB-B132-3B91B33FAC32}" srcOrd="4" destOrd="0" presId="urn:microsoft.com/office/officeart/2005/8/layout/vList2"/>
    <dgm:cxn modelId="{8BA43837-325A-402B-9636-3930ADC140C0}" type="presParOf" srcId="{ED5DCCC5-BCA8-4491-AA37-BAF153ECA184}" destId="{E151313D-378B-480E-801A-93DC3DC844EC}" srcOrd="5" destOrd="0" presId="urn:microsoft.com/office/officeart/2005/8/layout/vList2"/>
    <dgm:cxn modelId="{3F82E847-104A-457E-9C50-5B10D28F1F1E}" type="presParOf" srcId="{ED5DCCC5-BCA8-4491-AA37-BAF153ECA184}" destId="{6548F703-80A7-4DF7-8FD5-AA15FFF4B30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36860"/>
          <a:ext cx="4976813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Awareness</a:t>
          </a:r>
        </a:p>
      </dsp:txBody>
      <dsp:txXfrm>
        <a:off x="26930" y="63790"/>
        <a:ext cx="4922953" cy="497795"/>
      </dsp:txXfrm>
    </dsp:sp>
    <dsp:sp modelId="{CD5F6E02-AD43-4E7A-935B-DDF5D6C74800}">
      <dsp:nvSpPr>
        <dsp:cNvPr id="0" name=""/>
        <dsp:cNvSpPr/>
      </dsp:nvSpPr>
      <dsp:spPr>
        <a:xfrm>
          <a:off x="0" y="588515"/>
          <a:ext cx="4976813" cy="92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Website visits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Impressions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Mentions</a:t>
          </a:r>
        </a:p>
      </dsp:txBody>
      <dsp:txXfrm>
        <a:off x="0" y="588515"/>
        <a:ext cx="4976813" cy="928395"/>
      </dsp:txXfrm>
    </dsp:sp>
    <dsp:sp modelId="{81203336-F3DE-4B3A-BCF4-0F68C23AC2BB}">
      <dsp:nvSpPr>
        <dsp:cNvPr id="0" name=""/>
        <dsp:cNvSpPr/>
      </dsp:nvSpPr>
      <dsp:spPr>
        <a:xfrm>
          <a:off x="0" y="1516910"/>
          <a:ext cx="4976813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Interest</a:t>
          </a:r>
        </a:p>
      </dsp:txBody>
      <dsp:txXfrm>
        <a:off x="26930" y="1543840"/>
        <a:ext cx="4922953" cy="497795"/>
      </dsp:txXfrm>
    </dsp:sp>
    <dsp:sp modelId="{782956A5-ADC8-4959-B856-589B9D9B9635}">
      <dsp:nvSpPr>
        <dsp:cNvPr id="0" name=""/>
        <dsp:cNvSpPr/>
      </dsp:nvSpPr>
      <dsp:spPr>
        <a:xfrm>
          <a:off x="0" y="2068565"/>
          <a:ext cx="4976813" cy="630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Email list sign up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Social media engagement</a:t>
          </a:r>
        </a:p>
      </dsp:txBody>
      <dsp:txXfrm>
        <a:off x="0" y="2068565"/>
        <a:ext cx="4976813" cy="630832"/>
      </dsp:txXfrm>
    </dsp:sp>
    <dsp:sp modelId="{7F21BB44-AA10-48BB-B132-3B91B33FAC32}">
      <dsp:nvSpPr>
        <dsp:cNvPr id="0" name=""/>
        <dsp:cNvSpPr/>
      </dsp:nvSpPr>
      <dsp:spPr>
        <a:xfrm>
          <a:off x="0" y="2699397"/>
          <a:ext cx="4976813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Engaged</a:t>
          </a:r>
        </a:p>
      </dsp:txBody>
      <dsp:txXfrm>
        <a:off x="26930" y="2726327"/>
        <a:ext cx="4922953" cy="497795"/>
      </dsp:txXfrm>
    </dsp:sp>
    <dsp:sp modelId="{E151313D-378B-480E-801A-93DC3DC844EC}">
      <dsp:nvSpPr>
        <dsp:cNvPr id="0" name=""/>
        <dsp:cNvSpPr/>
      </dsp:nvSpPr>
      <dsp:spPr>
        <a:xfrm>
          <a:off x="0" y="3251052"/>
          <a:ext cx="4976813" cy="630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Email open and click rate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Social Shares</a:t>
          </a:r>
        </a:p>
      </dsp:txBody>
      <dsp:txXfrm>
        <a:off x="0" y="3251052"/>
        <a:ext cx="4976813" cy="630832"/>
      </dsp:txXfrm>
    </dsp:sp>
    <dsp:sp modelId="{6548F703-80A7-4DF7-8FD5-AA15FFF4B306}">
      <dsp:nvSpPr>
        <dsp:cNvPr id="0" name=""/>
        <dsp:cNvSpPr/>
      </dsp:nvSpPr>
      <dsp:spPr>
        <a:xfrm>
          <a:off x="0" y="3881885"/>
          <a:ext cx="4976813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Bought</a:t>
          </a:r>
        </a:p>
      </dsp:txBody>
      <dsp:txXfrm>
        <a:off x="26930" y="3908815"/>
        <a:ext cx="4922953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3/22/2022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3/22/2022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784C2-9EEB-45A5-BA7E-1450BF19DD61}"/>
              </a:ext>
            </a:extLst>
          </p:cNvPr>
          <p:cNvSpPr txBox="1"/>
          <p:nvPr userDrawn="1"/>
        </p:nvSpPr>
        <p:spPr>
          <a:xfrm>
            <a:off x="3122612" y="304800"/>
            <a:ext cx="60939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3/22/2022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3ED171-7F2A-4FCA-AEF0-F4F08ACFBD3E}"/>
              </a:ext>
            </a:extLst>
          </p:cNvPr>
          <p:cNvSpPr txBox="1"/>
          <p:nvPr userDrawn="1"/>
        </p:nvSpPr>
        <p:spPr>
          <a:xfrm>
            <a:off x="3047456" y="123378"/>
            <a:ext cx="60939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3/22/2022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3/22/2022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3/22/2022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3/22/2022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8EF27-1A92-4F61-AD55-EEB8B3CAA35E}"/>
              </a:ext>
            </a:extLst>
          </p:cNvPr>
          <p:cNvSpPr txBox="1"/>
          <p:nvPr userDrawn="1"/>
        </p:nvSpPr>
        <p:spPr>
          <a:xfrm>
            <a:off x="3198812" y="160532"/>
            <a:ext cx="60939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3/22/2022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BDFB75-48A5-4F7A-86A9-C2297C55D17C}"/>
              </a:ext>
            </a:extLst>
          </p:cNvPr>
          <p:cNvSpPr txBox="1"/>
          <p:nvPr userDrawn="1"/>
        </p:nvSpPr>
        <p:spPr>
          <a:xfrm>
            <a:off x="3122612" y="331462"/>
            <a:ext cx="60939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3/22/2022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F7E0E3-5589-42E1-B84A-F8DF66B272DC}"/>
              </a:ext>
            </a:extLst>
          </p:cNvPr>
          <p:cNvSpPr txBox="1"/>
          <p:nvPr userDrawn="1"/>
        </p:nvSpPr>
        <p:spPr>
          <a:xfrm>
            <a:off x="2970212" y="135480"/>
            <a:ext cx="60939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3/22/2022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3/22/2022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DC254-122C-4267-870A-ABC94E51DAE0}"/>
              </a:ext>
            </a:extLst>
          </p:cNvPr>
          <p:cNvSpPr txBox="1"/>
          <p:nvPr userDrawn="1"/>
        </p:nvSpPr>
        <p:spPr>
          <a:xfrm>
            <a:off x="684212" y="685800"/>
            <a:ext cx="103873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Property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of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Michelle </a:t>
            </a:r>
          </a:p>
          <a:p>
            <a:pPr algn="ctr"/>
            <a:r>
              <a:rPr lang="en-US" sz="9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Higgins</a:t>
            </a:r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Awareness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Catherine MacDonald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Social</a:t>
            </a:r>
          </a:p>
          <a:p>
            <a:pPr lvl="1"/>
            <a:r>
              <a:rPr lang="en-US" dirty="0"/>
              <a:t>Email</a:t>
            </a:r>
          </a:p>
          <a:p>
            <a:pPr lvl="1"/>
            <a:r>
              <a:rPr lang="en-US" dirty="0"/>
              <a:t>Publicity</a:t>
            </a:r>
          </a:p>
          <a:p>
            <a:pPr lvl="1"/>
            <a:r>
              <a:rPr lang="en-US" dirty="0"/>
              <a:t>Promotions</a:t>
            </a:r>
          </a:p>
          <a:p>
            <a:r>
              <a:rPr lang="en-US" dirty="0"/>
              <a:t>Channels</a:t>
            </a:r>
          </a:p>
          <a:p>
            <a:pPr lvl="1"/>
            <a:r>
              <a:rPr lang="en-US" dirty="0"/>
              <a:t>Website</a:t>
            </a:r>
          </a:p>
          <a:p>
            <a:pPr lvl="1"/>
            <a:r>
              <a:rPr lang="en-US" dirty="0"/>
              <a:t>Author Pages</a:t>
            </a:r>
          </a:p>
          <a:p>
            <a:endParaRPr lang="en-US" dirty="0"/>
          </a:p>
          <a:p>
            <a:r>
              <a:rPr lang="en-US" dirty="0"/>
              <a:t>What to Build</a:t>
            </a:r>
          </a:p>
          <a:p>
            <a:pPr lvl="1"/>
            <a:r>
              <a:rPr lang="en-US" dirty="0"/>
              <a:t>Brand Kit</a:t>
            </a:r>
          </a:p>
          <a:p>
            <a:pPr lvl="1"/>
            <a:r>
              <a:rPr lang="en-US" dirty="0"/>
              <a:t>Content to Create</a:t>
            </a:r>
          </a:p>
          <a:p>
            <a:pPr lvl="1"/>
            <a:r>
              <a:rPr lang="en-US" dirty="0"/>
              <a:t>Need to Set Up</a:t>
            </a:r>
          </a:p>
          <a:p>
            <a:r>
              <a:rPr lang="en-US" dirty="0"/>
              <a:t>Measuring Success</a:t>
            </a:r>
          </a:p>
          <a:p>
            <a:r>
              <a:rPr lang="en-US" dirty="0"/>
              <a:t>Future Paid Possibilities</a:t>
            </a: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Catherine MacDonald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Refreshed blog content</a:t>
            </a:r>
          </a:p>
          <a:p>
            <a:r>
              <a:rPr lang="en-US" dirty="0"/>
              <a:t>News about other books</a:t>
            </a:r>
          </a:p>
          <a:p>
            <a:r>
              <a:rPr lang="en-US" dirty="0"/>
              <a:t>Publicity</a:t>
            </a:r>
          </a:p>
          <a:p>
            <a:r>
              <a:rPr lang="en-US" dirty="0"/>
              <a:t>Past reviews and mentions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Ghost and the Governor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Publishing news</a:t>
            </a:r>
          </a:p>
          <a:p>
            <a:r>
              <a:rPr lang="en-US" dirty="0"/>
              <a:t>First Sentence series</a:t>
            </a:r>
          </a:p>
          <a:p>
            <a:r>
              <a:rPr lang="en-US" dirty="0"/>
              <a:t>Meet the characters series</a:t>
            </a:r>
          </a:p>
          <a:p>
            <a:r>
              <a:rPr lang="en-US" dirty="0"/>
              <a:t>Literary holidays</a:t>
            </a:r>
          </a:p>
          <a:p>
            <a:r>
              <a:rPr lang="en-US" dirty="0"/>
              <a:t>Nevada facts</a:t>
            </a:r>
          </a:p>
          <a:p>
            <a:r>
              <a:rPr lang="en-US" dirty="0"/>
              <a:t>Reviews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9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Catherine MacDonald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Newsletter sign ups</a:t>
            </a:r>
          </a:p>
          <a:p>
            <a:r>
              <a:rPr lang="en-US" dirty="0"/>
              <a:t>Local News</a:t>
            </a:r>
          </a:p>
          <a:p>
            <a:r>
              <a:rPr lang="en-US" dirty="0"/>
              <a:t>Nevada special interests</a:t>
            </a:r>
          </a:p>
          <a:p>
            <a:r>
              <a:rPr lang="en-US" dirty="0"/>
              <a:t>Alumni connections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Ghost and the Governor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Other authors/writing groups</a:t>
            </a:r>
          </a:p>
          <a:p>
            <a:r>
              <a:rPr lang="en-US" dirty="0"/>
              <a:t>Nevada special interest</a:t>
            </a:r>
          </a:p>
          <a:p>
            <a:r>
              <a:rPr lang="en-US" dirty="0"/>
              <a:t>Paranormal fans</a:t>
            </a:r>
          </a:p>
          <a:p>
            <a:r>
              <a:rPr lang="en-US" dirty="0"/>
              <a:t>History buffs</a:t>
            </a:r>
          </a:p>
        </p:txBody>
      </p:sp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769-82B2-4C54-8E75-EDD0D4A2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Publicity</a:t>
            </a:r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FC93A36F-3184-4896-88E9-5C938DE4FD95}"/>
              </a:ext>
            </a:extLst>
          </p:cNvPr>
          <p:cNvSpPr txBox="1">
            <a:spLocks/>
          </p:cNvSpPr>
          <p:nvPr/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Pitches to local news – print, tv, radio</a:t>
            </a:r>
          </a:p>
          <a:p>
            <a:r>
              <a:rPr lang="en-US" dirty="0"/>
              <a:t>Pitches to book related podcasts</a:t>
            </a:r>
          </a:p>
          <a:p>
            <a:r>
              <a:rPr lang="en-US" dirty="0"/>
              <a:t>Source on Help a Reporter Out (HARO)</a:t>
            </a:r>
          </a:p>
          <a:p>
            <a:r>
              <a:rPr lang="en-US" dirty="0"/>
              <a:t>Journalism majors at local colleges</a:t>
            </a:r>
          </a:p>
        </p:txBody>
      </p:sp>
    </p:spTree>
    <p:extLst>
      <p:ext uri="{BB962C8B-B14F-4D97-AF65-F5344CB8AC3E}">
        <p14:creationId xmlns:p14="http://schemas.microsoft.com/office/powerpoint/2010/main" val="40077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769-82B2-4C54-8E75-EDD0D4A2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Promotions</a:t>
            </a:r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FC93A36F-3184-4896-88E9-5C938DE4FD95}"/>
              </a:ext>
            </a:extLst>
          </p:cNvPr>
          <p:cNvSpPr txBox="1">
            <a:spLocks/>
          </p:cNvSpPr>
          <p:nvPr/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Offers of BOGO or bundles</a:t>
            </a:r>
          </a:p>
          <a:p>
            <a:r>
              <a:rPr lang="en-US" dirty="0"/>
              <a:t>Possible promotion channels</a:t>
            </a:r>
          </a:p>
          <a:p>
            <a:pPr lvl="1"/>
            <a:r>
              <a:rPr lang="en-US" dirty="0" err="1"/>
              <a:t>Bookbub</a:t>
            </a:r>
            <a:endParaRPr lang="en-US" dirty="0"/>
          </a:p>
          <a:p>
            <a:pPr lvl="1"/>
            <a:r>
              <a:rPr lang="en-US" dirty="0" err="1"/>
              <a:t>BookGorilla</a:t>
            </a:r>
            <a:endParaRPr lang="en-US" dirty="0"/>
          </a:p>
          <a:p>
            <a:pPr lvl="1"/>
            <a:r>
              <a:rPr lang="en-US" dirty="0" err="1"/>
              <a:t>KindleBoards</a:t>
            </a:r>
            <a:endParaRPr lang="en-US" dirty="0"/>
          </a:p>
          <a:p>
            <a:pPr lvl="1"/>
            <a:r>
              <a:rPr lang="en-US" dirty="0"/>
              <a:t>Goodreads giveaways – 50 copies</a:t>
            </a:r>
          </a:p>
        </p:txBody>
      </p:sp>
    </p:spTree>
    <p:extLst>
      <p:ext uri="{BB962C8B-B14F-4D97-AF65-F5344CB8AC3E}">
        <p14:creationId xmlns:p14="http://schemas.microsoft.com/office/powerpoint/2010/main" val="50519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769-82B2-4C54-8E75-EDD0D4A2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FC93A36F-3184-4896-88E9-5C938DE4FD95}"/>
              </a:ext>
            </a:extLst>
          </p:cNvPr>
          <p:cNvSpPr txBox="1">
            <a:spLocks/>
          </p:cNvSpPr>
          <p:nvPr/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Add email sign up form</a:t>
            </a:r>
          </a:p>
          <a:p>
            <a:r>
              <a:rPr lang="en-US" dirty="0"/>
              <a:t>Keep up to date with latest news</a:t>
            </a:r>
          </a:p>
          <a:p>
            <a:r>
              <a:rPr lang="en-US" dirty="0"/>
              <a:t>Work on behind the scenes SEO</a:t>
            </a:r>
          </a:p>
          <a:p>
            <a:r>
              <a:rPr lang="en-US" dirty="0"/>
              <a:t>Add links to social media in footer</a:t>
            </a:r>
          </a:p>
        </p:txBody>
      </p:sp>
    </p:spTree>
    <p:extLst>
      <p:ext uri="{BB962C8B-B14F-4D97-AF65-F5344CB8AC3E}">
        <p14:creationId xmlns:p14="http://schemas.microsoft.com/office/powerpoint/2010/main" val="192441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Amazon Author Page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clean up the multiple author and book pages</a:t>
            </a:r>
          </a:p>
          <a:p>
            <a:r>
              <a:rPr lang="en-US" dirty="0"/>
              <a:t>Add a higher resolution author photo</a:t>
            </a:r>
          </a:p>
          <a:p>
            <a:r>
              <a:rPr lang="en-US" dirty="0"/>
              <a:t>Blog content</a:t>
            </a:r>
          </a:p>
          <a:p>
            <a:r>
              <a:rPr lang="en-US" dirty="0"/>
              <a:t>Add “published” reviews</a:t>
            </a: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4DC2757-EA42-45DD-8174-2C87B977C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21" y="4632960"/>
            <a:ext cx="3351926" cy="208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Goodreads Author Page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clean up the multiple author and book pages</a:t>
            </a:r>
          </a:p>
          <a:p>
            <a:r>
              <a:rPr lang="en-US" dirty="0"/>
              <a:t>Blog content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369AE7A-C13F-4C81-B01F-D18200F638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60" y="4624387"/>
            <a:ext cx="3548847" cy="199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769-82B2-4C54-8E75-EDD0D4A2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Kit</a:t>
            </a:r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FC93A36F-3184-4896-88E9-5C938DE4FD95}"/>
              </a:ext>
            </a:extLst>
          </p:cNvPr>
          <p:cNvSpPr txBox="1">
            <a:spLocks/>
          </p:cNvSpPr>
          <p:nvPr/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Develop for Nevada series, Vineyard series, Author, etc.</a:t>
            </a:r>
          </a:p>
          <a:p>
            <a:r>
              <a:rPr lang="en-US" dirty="0"/>
              <a:t>Brand colors</a:t>
            </a:r>
          </a:p>
          <a:p>
            <a:r>
              <a:rPr lang="en-US" dirty="0"/>
              <a:t>Fonts and styles</a:t>
            </a:r>
          </a:p>
          <a:p>
            <a:r>
              <a:rPr lang="en-US" dirty="0"/>
              <a:t>Taglines for individual books and series</a:t>
            </a:r>
          </a:p>
          <a:p>
            <a:r>
              <a:rPr lang="en-US" dirty="0"/>
              <a:t>Web optimized images for each in commonly needed sizes</a:t>
            </a:r>
          </a:p>
          <a:p>
            <a:endParaRPr lang="en-US" dirty="0"/>
          </a:p>
          <a:p>
            <a:pPr marL="42664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FC29-1C33-4934-A76E-E98335E2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to Create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3E4-67B0-44FE-AFED-4E550A297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Brand imagery</a:t>
            </a:r>
          </a:p>
          <a:p>
            <a:r>
              <a:rPr lang="en-US" dirty="0"/>
              <a:t>Book one sheet</a:t>
            </a:r>
          </a:p>
          <a:p>
            <a:r>
              <a:rPr lang="en-US" dirty="0"/>
              <a:t>Author Q&amp;A</a:t>
            </a:r>
          </a:p>
          <a:p>
            <a:r>
              <a:rPr lang="en-US" dirty="0"/>
              <a:t>Press kit</a:t>
            </a:r>
          </a:p>
          <a:p>
            <a:r>
              <a:rPr lang="en-US" dirty="0"/>
              <a:t>Video</a:t>
            </a:r>
          </a:p>
          <a:p>
            <a:r>
              <a:rPr lang="en-US" dirty="0"/>
              <a:t>Refreshing previous blog content</a:t>
            </a:r>
          </a:p>
        </p:txBody>
      </p:sp>
    </p:spTree>
    <p:extLst>
      <p:ext uri="{BB962C8B-B14F-4D97-AF65-F5344CB8AC3E}">
        <p14:creationId xmlns:p14="http://schemas.microsoft.com/office/powerpoint/2010/main" val="30309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FC29-1C33-4934-A76E-E98335E2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3E4-67B0-44FE-AFED-4E550A297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Contact</a:t>
            </a:r>
          </a:p>
          <a:p>
            <a:r>
              <a:rPr lang="en-US" dirty="0"/>
              <a:t>Instagram</a:t>
            </a:r>
          </a:p>
          <a:p>
            <a:r>
              <a:rPr lang="en-US" dirty="0"/>
              <a:t>Pinterest</a:t>
            </a:r>
          </a:p>
          <a:p>
            <a:r>
              <a:rPr lang="en-US" dirty="0"/>
              <a:t>Hootsuite</a:t>
            </a:r>
          </a:p>
          <a:p>
            <a:r>
              <a:rPr lang="en-US"/>
              <a:t>Google Analytics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2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</a:t>
            </a:r>
            <a:r>
              <a:rPr lang="en-US" dirty="0"/>
              <a:t>We Will Measure Success</a:t>
            </a:r>
          </a:p>
        </p:txBody>
      </p:sp>
      <p:graphicFrame>
        <p:nvGraphicFramePr>
          <p:cNvPr id="4" name="Content Placeholder 3" descr="Vertical bullet list showing 3 groups arranged one below the other and bullet points are present under each group.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1604801"/>
              </p:ext>
            </p:extLst>
          </p:nvPr>
        </p:nvGraphicFramePr>
        <p:xfrm>
          <a:off x="1117600" y="1701800"/>
          <a:ext cx="4976813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Google Analytics</a:t>
            </a:r>
          </a:p>
          <a:p>
            <a:r>
              <a:rPr lang="en-US" dirty="0"/>
              <a:t>Google Alerts</a:t>
            </a:r>
          </a:p>
          <a:p>
            <a:r>
              <a:rPr lang="en-US" dirty="0"/>
              <a:t>Google Trends </a:t>
            </a:r>
          </a:p>
          <a:p>
            <a:r>
              <a:rPr lang="en-US" dirty="0"/>
              <a:t>Hootsuite</a:t>
            </a:r>
          </a:p>
          <a:p>
            <a:r>
              <a:rPr lang="en-US" dirty="0"/>
              <a:t>Constant Contact</a:t>
            </a:r>
          </a:p>
          <a:p>
            <a:r>
              <a:rPr lang="en-US" dirty="0"/>
              <a:t>Amazon Analytics</a:t>
            </a:r>
          </a:p>
        </p:txBody>
      </p:sp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FC29-1C33-4934-A76E-E98335E2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Paid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3E4-67B0-44FE-AFED-4E550A297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Facebook ads</a:t>
            </a:r>
          </a:p>
          <a:p>
            <a:pPr lvl="1"/>
            <a:r>
              <a:rPr lang="en-US" dirty="0"/>
              <a:t>Targeting women between 18-44, household income between $54,000-74,900</a:t>
            </a:r>
          </a:p>
          <a:p>
            <a:r>
              <a:rPr lang="en-US" dirty="0"/>
              <a:t>Spotify</a:t>
            </a:r>
          </a:p>
          <a:p>
            <a:pPr lvl="1"/>
            <a:r>
              <a:rPr lang="en-US" dirty="0"/>
              <a:t>Covering Reno and Carson City, mentioning the Nevada series</a:t>
            </a:r>
          </a:p>
          <a:p>
            <a:r>
              <a:rPr lang="en-US" dirty="0" err="1"/>
              <a:t>Bookbub</a:t>
            </a:r>
            <a:r>
              <a:rPr lang="en-US" dirty="0"/>
              <a:t> ads</a:t>
            </a:r>
          </a:p>
          <a:p>
            <a:r>
              <a:rPr lang="en-US" dirty="0"/>
              <a:t>Politically Independent news sources</a:t>
            </a:r>
          </a:p>
        </p:txBody>
      </p:sp>
    </p:spTree>
    <p:extLst>
      <p:ext uri="{BB962C8B-B14F-4D97-AF65-F5344CB8AC3E}">
        <p14:creationId xmlns:p14="http://schemas.microsoft.com/office/powerpoint/2010/main" val="8329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1979</TotalTime>
  <Words>347</Words>
  <Application>Microsoft Office PowerPoint</Application>
  <PresentationFormat>Custom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Books 16x9</vt:lpstr>
      <vt:lpstr>Awareness Marketing Plan</vt:lpstr>
      <vt:lpstr>Table of Contents</vt:lpstr>
      <vt:lpstr>Social</vt:lpstr>
      <vt:lpstr>Email</vt:lpstr>
      <vt:lpstr>Publicity</vt:lpstr>
      <vt:lpstr>Promotions</vt:lpstr>
      <vt:lpstr>Website</vt:lpstr>
      <vt:lpstr>Amazon Author Page</vt:lpstr>
      <vt:lpstr>Goodreads Author Page</vt:lpstr>
      <vt:lpstr>Brand Kit</vt:lpstr>
      <vt:lpstr>Content to Create</vt:lpstr>
      <vt:lpstr>Need to Set Up</vt:lpstr>
      <vt:lpstr>How We Will Measure Success</vt:lpstr>
      <vt:lpstr>Future Paid Possibilities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Marketing Plan</dc:title>
  <dc:creator>Michelle Higgins</dc:creator>
  <cp:lastModifiedBy>Michelle Higgins</cp:lastModifiedBy>
  <cp:revision>7</cp:revision>
  <dcterms:created xsi:type="dcterms:W3CDTF">2022-03-09T08:08:54Z</dcterms:created>
  <dcterms:modified xsi:type="dcterms:W3CDTF">2022-03-23T01:15:45Z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